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1"/>
  </p:notesMasterIdLst>
  <p:sldIdLst>
    <p:sldId id="256" r:id="rId2"/>
    <p:sldId id="257" r:id="rId3"/>
    <p:sldId id="263" r:id="rId4"/>
    <p:sldId id="261" r:id="rId5"/>
    <p:sldId id="264" r:id="rId6"/>
    <p:sldId id="259" r:id="rId7"/>
    <p:sldId id="260" r:id="rId8"/>
    <p:sldId id="258" r:id="rId9"/>
    <p:sldId id="26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B8BA84-D3F3-4307-94E4-DCCEB4D74B4F}" type="datetimeFigureOut">
              <a:rPr lang="en-CA" smtClean="0"/>
              <a:t>2024-06-21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5F794D-8FCF-43DA-BD8D-9A3724D94C11}" type="slidenum">
              <a:rPr lang="en-CA" smtClean="0"/>
              <a:t>‹#›</a:t>
            </a:fld>
            <a:endParaRPr lang="en-CA"/>
          </a:p>
        </p:txBody>
      </p:sp>
    </p:spTree>
    <p:extLst>
      <p:ext uri="{BB962C8B-B14F-4D97-AF65-F5344CB8AC3E}">
        <p14:creationId xmlns:p14="http://schemas.microsoft.com/office/powerpoint/2010/main" val="2076572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BDEE1"/>
                </a:solidFill>
                <a:effectLst/>
                <a:latin typeface="gg sans"/>
              </a:rPr>
              <a:t>My Name is Emerit Beemul and this is my teammate </a:t>
            </a:r>
            <a:r>
              <a:rPr lang="en-US" b="0" i="0" dirty="0" err="1">
                <a:solidFill>
                  <a:srgbClr val="DBDEE1"/>
                </a:solidFill>
                <a:effectLst/>
                <a:latin typeface="gg sans"/>
              </a:rPr>
              <a:t>Thenaven</a:t>
            </a:r>
            <a:r>
              <a:rPr lang="en-US" b="0" i="0" dirty="0">
                <a:solidFill>
                  <a:srgbClr val="DBDEE1"/>
                </a:solidFill>
                <a:effectLst/>
                <a:latin typeface="gg sans"/>
              </a:rPr>
              <a:t> </a:t>
            </a:r>
            <a:r>
              <a:rPr lang="en-US" b="0" i="0" dirty="0" err="1">
                <a:solidFill>
                  <a:srgbClr val="DBDEE1"/>
                </a:solidFill>
                <a:effectLst/>
                <a:latin typeface="gg sans"/>
              </a:rPr>
              <a:t>Velloupillay</a:t>
            </a:r>
            <a:r>
              <a:rPr lang="en-US" b="0" i="0" dirty="0">
                <a:solidFill>
                  <a:srgbClr val="DBDEE1"/>
                </a:solidFill>
                <a:effectLst/>
                <a:latin typeface="gg sans"/>
              </a:rPr>
              <a:t>. I will be presenting our project that revolves around Gesture Based Cryptography in video games. In our case, I chose to implement the algorithm on a basic 2D snake game which I'm sure many of you have played before.</a:t>
            </a:r>
            <a:endParaRPr lang="en-CA" dirty="0"/>
          </a:p>
        </p:txBody>
      </p:sp>
      <p:sp>
        <p:nvSpPr>
          <p:cNvPr id="4" name="Slide Number Placeholder 3"/>
          <p:cNvSpPr>
            <a:spLocks noGrp="1"/>
          </p:cNvSpPr>
          <p:nvPr>
            <p:ph type="sldNum" sz="quarter" idx="5"/>
          </p:nvPr>
        </p:nvSpPr>
        <p:spPr/>
        <p:txBody>
          <a:bodyPr/>
          <a:lstStyle/>
          <a:p>
            <a:fld id="{EC5F794D-8FCF-43DA-BD8D-9A3724D94C11}" type="slidenum">
              <a:rPr lang="en-CA" smtClean="0"/>
              <a:t>1</a:t>
            </a:fld>
            <a:endParaRPr lang="en-CA"/>
          </a:p>
        </p:txBody>
      </p:sp>
    </p:spTree>
    <p:extLst>
      <p:ext uri="{BB962C8B-B14F-4D97-AF65-F5344CB8AC3E}">
        <p14:creationId xmlns:p14="http://schemas.microsoft.com/office/powerpoint/2010/main" val="31118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41EE12-F28E-4B03-A404-A8FCAE0F6316}" type="datetime1">
              <a:rPr lang="en-US" smtClean="0"/>
              <a:t>6/21/2024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3511268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89806E-8E94-473C-AEE7-BE6F15F85533}" type="datetime1">
              <a:rPr lang="en-US" smtClean="0"/>
              <a:t>6/21/2024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24006027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989806E-8E94-473C-AEE7-BE6F15F85533}" type="datetime1">
              <a:rPr lang="en-US" smtClean="0"/>
              <a:t>6/21/2024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11675994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989806E-8E94-473C-AEE7-BE6F15F85533}" type="datetime1">
              <a:rPr lang="en-US" smtClean="0"/>
              <a:t>6/21/2024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0502089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89806E-8E94-473C-AEE7-BE6F15F85533}" type="datetime1">
              <a:rPr lang="en-US" smtClean="0"/>
              <a:t>6/21/2024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14339711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989806E-8E94-473C-AEE7-BE6F15F85533}" type="datetime1">
              <a:rPr lang="en-US" smtClean="0"/>
              <a:t>6/21/2024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14507065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989806E-8E94-473C-AEE7-BE6F15F85533}" type="datetime1">
              <a:rPr lang="en-US" smtClean="0"/>
              <a:t>6/21/2024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9575174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8B8189-0D9C-48A6-9FA3-862227B094CE}" type="datetime1">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189300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ADDCAE-6443-42C3-9C19-F95985500186}" type="datetime1">
              <a:rPr lang="en-US" smtClean="0"/>
              <a:t>6/21/2024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3747827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962799E-EB8E-4038-8063-81BB57C732D4}" type="datetime1">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558771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7A73C3-B243-44D3-809D-EF8FDFBD85D4}" type="datetime1">
              <a:rPr lang="en-US" smtClean="0"/>
              <a:t>6/21/2024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897706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B6D3E3-28E2-4380-A113-67698215C5F8}" type="datetime1">
              <a:rPr lang="en-US" smtClean="0"/>
              <a:t>6/21/2024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693255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EFCB61-04AD-47C9-BF79-2BD8B9CEC07A}" type="datetime1">
              <a:rPr lang="en-US" smtClean="0"/>
              <a:t>6/21/2024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082561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4535E0C-D585-492F-8146-7493F4086301}" type="datetime1">
              <a:rPr lang="en-US" smtClean="0"/>
              <a:t>6/21/2024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375430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CE48390-48B5-49AB-B019-A7C8FB8C31F6}" type="datetime1">
              <a:rPr lang="en-US" smtClean="0"/>
              <a:t>6/21/2024</a:t>
            </a:fld>
            <a:endParaRPr lang="en-US"/>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585273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62E767E-8A14-4E70-91B9-2101CBC4D7BD}" type="datetime1">
              <a:rPr lang="en-US" smtClean="0"/>
              <a:t>6/21/2024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1988055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AF0C4B-5A4A-45CA-ABEC-10F107160D33}" type="datetime1">
              <a:rPr lang="en-US" smtClean="0"/>
              <a:t>6/21/2024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342078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989806E-8E94-473C-AEE7-BE6F15F85533}" type="datetime1">
              <a:rPr lang="en-US" smtClean="0"/>
              <a:t>6/21/2024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3246618730"/>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B8F809-58FE-D4C0-821C-8197CC152B16}"/>
              </a:ext>
            </a:extLst>
          </p:cNvPr>
          <p:cNvPicPr>
            <a:picLocks noChangeAspect="1"/>
          </p:cNvPicPr>
          <p:nvPr/>
        </p:nvPicPr>
        <p:blipFill rotWithShape="1">
          <a:blip r:embed="rId3"/>
          <a:srcRect t="8993" r="1" b="3720"/>
          <a:stretch/>
        </p:blipFill>
        <p:spPr>
          <a:xfrm>
            <a:off x="20" y="-1"/>
            <a:ext cx="11144289" cy="6858001"/>
          </a:xfrm>
          <a:prstGeom prst="rect">
            <a:avLst/>
          </a:prstGeom>
          <a:effectLst>
            <a:outerShdw blurRad="596900" dist="330200" dir="8820000" sx="87000" sy="87000" algn="ctr" rotWithShape="0">
              <a:srgbClr val="000000">
                <a:alpha val="29000"/>
              </a:srgbClr>
            </a:outerShdw>
          </a:effectLst>
        </p:spPr>
      </p:pic>
      <p:sp>
        <p:nvSpPr>
          <p:cNvPr id="2" name="Title 1">
            <a:extLst>
              <a:ext uri="{FF2B5EF4-FFF2-40B4-BE49-F238E27FC236}">
                <a16:creationId xmlns:a16="http://schemas.microsoft.com/office/drawing/2014/main" id="{F442F40E-7D76-67C8-F6AE-2B7641F9BA66}"/>
              </a:ext>
            </a:extLst>
          </p:cNvPr>
          <p:cNvSpPr>
            <a:spLocks noGrp="1"/>
          </p:cNvSpPr>
          <p:nvPr>
            <p:ph type="ctrTitle"/>
          </p:nvPr>
        </p:nvSpPr>
        <p:spPr>
          <a:xfrm>
            <a:off x="589558" y="1549597"/>
            <a:ext cx="4501057" cy="2483316"/>
          </a:xfrm>
        </p:spPr>
        <p:txBody>
          <a:bodyPr anchor="b">
            <a:normAutofit/>
          </a:bodyPr>
          <a:lstStyle/>
          <a:p>
            <a:r>
              <a:rPr lang="en-US" dirty="0">
                <a:solidFill>
                  <a:srgbClr val="FFFFFF"/>
                </a:solidFill>
              </a:rPr>
              <a:t>PROJECT</a:t>
            </a:r>
            <a:endParaRPr lang="en-CA" dirty="0">
              <a:solidFill>
                <a:srgbClr val="FFFFFF"/>
              </a:solidFill>
            </a:endParaRPr>
          </a:p>
        </p:txBody>
      </p:sp>
      <p:sp>
        <p:nvSpPr>
          <p:cNvPr id="3" name="Subtitle 2">
            <a:extLst>
              <a:ext uri="{FF2B5EF4-FFF2-40B4-BE49-F238E27FC236}">
                <a16:creationId xmlns:a16="http://schemas.microsoft.com/office/drawing/2014/main" id="{72ED93BF-6AA1-A306-E1E0-995ABD56605D}"/>
              </a:ext>
            </a:extLst>
          </p:cNvPr>
          <p:cNvSpPr>
            <a:spLocks noGrp="1"/>
          </p:cNvSpPr>
          <p:nvPr>
            <p:ph type="subTitle" idx="1"/>
          </p:nvPr>
        </p:nvSpPr>
        <p:spPr>
          <a:xfrm>
            <a:off x="589558" y="4237630"/>
            <a:ext cx="4501056" cy="1653618"/>
          </a:xfrm>
        </p:spPr>
        <p:txBody>
          <a:bodyPr anchor="t">
            <a:normAutofit/>
          </a:bodyPr>
          <a:lstStyle/>
          <a:p>
            <a:r>
              <a:rPr lang="en-US" dirty="0">
                <a:solidFill>
                  <a:srgbClr val="FFFFFF"/>
                </a:solidFill>
              </a:rPr>
              <a:t>GESTURE BASED CRYPTOGRAPHY IN VIDEO GAMES</a:t>
            </a:r>
          </a:p>
          <a:p>
            <a:r>
              <a:rPr lang="en-US" dirty="0">
                <a:solidFill>
                  <a:srgbClr val="FFFFFF"/>
                </a:solidFill>
              </a:rPr>
              <a:t>BY EMERIT Beemul</a:t>
            </a:r>
            <a:endParaRPr lang="en-CA" dirty="0">
              <a:solidFill>
                <a:srgbClr val="FFFFFF"/>
              </a:solidFill>
            </a:endParaRPr>
          </a:p>
        </p:txBody>
      </p:sp>
    </p:spTree>
    <p:extLst>
      <p:ext uri="{BB962C8B-B14F-4D97-AF65-F5344CB8AC3E}">
        <p14:creationId xmlns:p14="http://schemas.microsoft.com/office/powerpoint/2010/main" val="1530704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4"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6E67A26-DAC7-12DE-E0C0-6A796F0F1AC6}"/>
              </a:ext>
            </a:extLst>
          </p:cNvPr>
          <p:cNvSpPr>
            <a:spLocks noGrp="1"/>
          </p:cNvSpPr>
          <p:nvPr>
            <p:ph type="title"/>
          </p:nvPr>
        </p:nvSpPr>
        <p:spPr>
          <a:xfrm>
            <a:off x="648930" y="629267"/>
            <a:ext cx="9252154" cy="1016654"/>
          </a:xfrm>
        </p:spPr>
        <p:txBody>
          <a:bodyPr>
            <a:normAutofit/>
          </a:bodyPr>
          <a:lstStyle/>
          <a:p>
            <a:r>
              <a:rPr lang="en-US" sz="3900" dirty="0">
                <a:solidFill>
                  <a:srgbClr val="EBEBEB"/>
                </a:solidFill>
              </a:rPr>
              <a:t>What is Gesture Based Cryptography</a:t>
            </a:r>
            <a:endParaRPr lang="en-CA" sz="3900" dirty="0">
              <a:solidFill>
                <a:srgbClr val="EBEBEB"/>
              </a:solidFill>
            </a:endParaRPr>
          </a:p>
        </p:txBody>
      </p:sp>
      <p:sp useBgFill="1">
        <p:nvSpPr>
          <p:cNvPr id="16" name="Freeform: Shape 15">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CA"/>
          </a:p>
        </p:txBody>
      </p:sp>
      <p:sp>
        <p:nvSpPr>
          <p:cNvPr id="3" name="Content Placeholder 2">
            <a:extLst>
              <a:ext uri="{FF2B5EF4-FFF2-40B4-BE49-F238E27FC236}">
                <a16:creationId xmlns:a16="http://schemas.microsoft.com/office/drawing/2014/main" id="{E1F622E5-A68E-E02B-BE18-4639DC52641E}"/>
              </a:ext>
            </a:extLst>
          </p:cNvPr>
          <p:cNvSpPr>
            <a:spLocks noGrp="1"/>
          </p:cNvSpPr>
          <p:nvPr>
            <p:ph idx="1"/>
          </p:nvPr>
        </p:nvSpPr>
        <p:spPr>
          <a:xfrm>
            <a:off x="648930" y="2548281"/>
            <a:ext cx="6337371" cy="3658689"/>
          </a:xfrm>
        </p:spPr>
        <p:txBody>
          <a:bodyPr>
            <a:normAutofit lnSpcReduction="10000"/>
          </a:bodyPr>
          <a:lstStyle/>
          <a:p>
            <a:pPr marL="0" indent="0">
              <a:lnSpc>
                <a:spcPct val="90000"/>
              </a:lnSpc>
              <a:buNone/>
            </a:pPr>
            <a:r>
              <a:rPr lang="en-CA" sz="1600" kern="100" dirty="0">
                <a:effectLst/>
                <a:latin typeface="Calibri" panose="020F0502020204030204" pitchFamily="34" charset="0"/>
                <a:ea typeface="Calibri" panose="020F0502020204030204" pitchFamily="34" charset="0"/>
                <a:cs typeface="Times New Roman" panose="02020603050405020304" pitchFamily="18" charset="0"/>
              </a:rPr>
              <a:t> Gesture based cryptography in general would be using hand gestures/movement or facial recognition in the game environment to differentiate a player from another player. </a:t>
            </a:r>
          </a:p>
          <a:p>
            <a:pPr marL="0" indent="0">
              <a:lnSpc>
                <a:spcPct val="90000"/>
              </a:lnSpc>
              <a:buNone/>
            </a:pPr>
            <a:endParaRPr lang="en-CA"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90000"/>
              </a:lnSpc>
              <a:buNone/>
            </a:pPr>
            <a:r>
              <a:rPr lang="en-CA" sz="1600" kern="100" dirty="0">
                <a:effectLst/>
                <a:latin typeface="Calibri" panose="020F0502020204030204" pitchFamily="34" charset="0"/>
                <a:ea typeface="Calibri" panose="020F0502020204030204" pitchFamily="34" charset="0"/>
                <a:cs typeface="Times New Roman" panose="02020603050405020304" pitchFamily="18" charset="0"/>
              </a:rPr>
              <a:t>For this project, </a:t>
            </a:r>
            <a:r>
              <a:rPr lang="en-CA" sz="1600" kern="100" dirty="0">
                <a:latin typeface="Calibri" panose="020F0502020204030204" pitchFamily="34" charset="0"/>
                <a:ea typeface="Calibri" panose="020F0502020204030204" pitchFamily="34" charset="0"/>
                <a:cs typeface="Times New Roman" panose="02020603050405020304" pitchFamily="18" charset="0"/>
              </a:rPr>
              <a:t>I</a:t>
            </a:r>
            <a:r>
              <a:rPr lang="en-CA" sz="1600" kern="100" dirty="0">
                <a:effectLst/>
                <a:latin typeface="Calibri" panose="020F0502020204030204" pitchFamily="34" charset="0"/>
                <a:ea typeface="Calibri" panose="020F0502020204030204" pitchFamily="34" charset="0"/>
                <a:cs typeface="Times New Roman" panose="02020603050405020304" pitchFamily="18" charset="0"/>
              </a:rPr>
              <a:t> focused mainly on the hand gesture part.</a:t>
            </a:r>
          </a:p>
          <a:p>
            <a:pPr>
              <a:lnSpc>
                <a:spcPct val="90000"/>
              </a:lnSpc>
            </a:pPr>
            <a:endParaRPr lang="en-CA" sz="16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90000"/>
              </a:lnSpc>
            </a:pPr>
            <a:r>
              <a:rPr lang="en-CA" sz="1600" kern="100" dirty="0">
                <a:effectLst/>
                <a:latin typeface="Calibri" panose="020F0502020204030204" pitchFamily="34" charset="0"/>
                <a:ea typeface="Calibri" panose="020F0502020204030204" pitchFamily="34" charset="0"/>
                <a:cs typeface="Times New Roman" panose="02020603050405020304" pitchFamily="18" charset="0"/>
              </a:rPr>
              <a:t>Why did I choose this?</a:t>
            </a:r>
          </a:p>
          <a:p>
            <a:pPr>
              <a:lnSpc>
                <a:spcPct val="90000"/>
              </a:lnSpc>
            </a:pPr>
            <a:r>
              <a:rPr lang="en-CA" sz="1600" kern="100" dirty="0">
                <a:latin typeface="Calibri" panose="020F0502020204030204" pitchFamily="34" charset="0"/>
                <a:ea typeface="Calibri" panose="020F0502020204030204" pitchFamily="34" charset="0"/>
                <a:cs typeface="Times New Roman" panose="02020603050405020304" pitchFamily="18" charset="0"/>
              </a:rPr>
              <a:t>Had my save game data deleted a couple of times by people who logged in to my profile.</a:t>
            </a:r>
          </a:p>
          <a:p>
            <a:pPr>
              <a:lnSpc>
                <a:spcPct val="90000"/>
              </a:lnSpc>
            </a:pPr>
            <a:endParaRPr lang="en-CA"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90000"/>
              </a:lnSpc>
            </a:pPr>
            <a:r>
              <a:rPr lang="en-CA" sz="1600" kern="100" dirty="0">
                <a:effectLst/>
                <a:latin typeface="Calibri" panose="020F0502020204030204" pitchFamily="34" charset="0"/>
                <a:ea typeface="Calibri" panose="020F0502020204030204" pitchFamily="34" charset="0"/>
                <a:cs typeface="Times New Roman" panose="02020603050405020304" pitchFamily="18" charset="0"/>
              </a:rPr>
              <a:t>Instead of using passwords or codes which can be forgotten by a player, specific gestures are assigned to each profile which can make this easier to authenticate a user. </a:t>
            </a:r>
          </a:p>
          <a:p>
            <a:pPr>
              <a:lnSpc>
                <a:spcPct val="90000"/>
              </a:lnSpc>
            </a:pPr>
            <a:endParaRPr lang="en-CA" sz="1600" dirty="0"/>
          </a:p>
        </p:txBody>
      </p:sp>
      <p:pic>
        <p:nvPicPr>
          <p:cNvPr id="7" name="Graphic 6" descr="Lock">
            <a:extLst>
              <a:ext uri="{FF2B5EF4-FFF2-40B4-BE49-F238E27FC236}">
                <a16:creationId xmlns:a16="http://schemas.microsoft.com/office/drawing/2014/main" id="{CF0D380D-46A6-B5F3-9086-A8448E7CF5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6720" y="2548281"/>
            <a:ext cx="3662018" cy="3662018"/>
          </a:xfrm>
          <a:prstGeom prst="rect">
            <a:avLst/>
          </a:prstGeom>
          <a:effectLst/>
        </p:spPr>
      </p:pic>
    </p:spTree>
    <p:extLst>
      <p:ext uri="{BB962C8B-B14F-4D97-AF65-F5344CB8AC3E}">
        <p14:creationId xmlns:p14="http://schemas.microsoft.com/office/powerpoint/2010/main" val="428121688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EC8E-F8D8-4D47-88F5-C4A86FD23EC4}"/>
              </a:ext>
            </a:extLst>
          </p:cNvPr>
          <p:cNvSpPr>
            <a:spLocks noGrp="1"/>
          </p:cNvSpPr>
          <p:nvPr>
            <p:ph type="title"/>
          </p:nvPr>
        </p:nvSpPr>
        <p:spPr/>
        <p:txBody>
          <a:bodyPr/>
          <a:lstStyle/>
          <a:p>
            <a:r>
              <a:rPr lang="en-US" dirty="0"/>
              <a:t>Research</a:t>
            </a:r>
            <a:endParaRPr lang="en-CA" dirty="0"/>
          </a:p>
        </p:txBody>
      </p:sp>
      <p:sp>
        <p:nvSpPr>
          <p:cNvPr id="3" name="Content Placeholder 2">
            <a:extLst>
              <a:ext uri="{FF2B5EF4-FFF2-40B4-BE49-F238E27FC236}">
                <a16:creationId xmlns:a16="http://schemas.microsoft.com/office/drawing/2014/main" id="{A0C581D8-B07E-330E-01F6-90F238959039}"/>
              </a:ext>
            </a:extLst>
          </p:cNvPr>
          <p:cNvSpPr>
            <a:spLocks noGrp="1"/>
          </p:cNvSpPr>
          <p:nvPr>
            <p:ph idx="1"/>
          </p:nvPr>
        </p:nvSpPr>
        <p:spPr/>
        <p:txBody>
          <a:bodyPr>
            <a:normAutofit/>
          </a:bodyPr>
          <a:lstStyle/>
          <a:p>
            <a:r>
              <a:rPr lang="en-US" sz="1400" dirty="0"/>
              <a:t>Key Terms:</a:t>
            </a:r>
          </a:p>
          <a:p>
            <a:r>
              <a:rPr lang="en-US" sz="1400" dirty="0"/>
              <a:t>Authentication: For this project, authentication involves confirming the identity of a player through the recognition of predefined gestures.</a:t>
            </a:r>
          </a:p>
          <a:p>
            <a:r>
              <a:rPr lang="en-US" sz="1400" dirty="0"/>
              <a:t>In the context of this project, cryptography is used to enhance the security of the snake game by incorporating a form of user authentication based on hand gestures. This doesn't involve traditional cryptographic techniques like encryption or decryption. Instead, it uses the uniqueness of hand gestures as a form of authentication.</a:t>
            </a:r>
          </a:p>
          <a:p>
            <a:r>
              <a:rPr lang="en-US" sz="1400" dirty="0"/>
              <a:t>After doing some research, I noticed that there are multiple games that use gesture control but there are very few games that use Gesture authentication. I decided to then try and create our own code to see if this was even possible as now the topic became more interesting after learning that very few games use this feature.</a:t>
            </a:r>
          </a:p>
          <a:p>
            <a:r>
              <a:rPr lang="en-US" sz="1400" dirty="0"/>
              <a:t>A Common example of a game that uses gesture controls would be Just Dance.</a:t>
            </a:r>
          </a:p>
          <a:p>
            <a:endParaRPr lang="en-US" sz="1400" dirty="0"/>
          </a:p>
          <a:p>
            <a:pPr marL="0" indent="0">
              <a:buNone/>
            </a:pPr>
            <a:r>
              <a:rPr lang="en-US" sz="1400" dirty="0"/>
              <a:t>Had to do some research on </a:t>
            </a:r>
            <a:r>
              <a:rPr lang="en-US" sz="1400" dirty="0" err="1"/>
              <a:t>Cvzone</a:t>
            </a:r>
            <a:r>
              <a:rPr lang="en-US" sz="1400" dirty="0"/>
              <a:t> and </a:t>
            </a:r>
            <a:r>
              <a:rPr lang="en-US" sz="1400" dirty="0" err="1"/>
              <a:t>mediapipe</a:t>
            </a:r>
            <a:r>
              <a:rPr lang="en-US" sz="1400" dirty="0"/>
              <a:t> modules. </a:t>
            </a:r>
            <a:r>
              <a:rPr lang="en-US" sz="1400" dirty="0" err="1"/>
              <a:t>Cv</a:t>
            </a:r>
            <a:r>
              <a:rPr lang="en-US" sz="1400" dirty="0"/>
              <a:t> zone has a ‘</a:t>
            </a:r>
            <a:r>
              <a:rPr lang="en-US" sz="1400" dirty="0" err="1"/>
              <a:t>HandDetector</a:t>
            </a:r>
            <a:r>
              <a:rPr lang="en-US" sz="1400" dirty="0"/>
              <a:t>” class that could be helpful in this project.</a:t>
            </a:r>
            <a:endParaRPr lang="en-CA" sz="1400" dirty="0"/>
          </a:p>
        </p:txBody>
      </p:sp>
    </p:spTree>
    <p:extLst>
      <p:ext uri="{BB962C8B-B14F-4D97-AF65-F5344CB8AC3E}">
        <p14:creationId xmlns:p14="http://schemas.microsoft.com/office/powerpoint/2010/main" val="3141723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45F27-7BE5-B19C-7947-F26EDB162A8B}"/>
              </a:ext>
            </a:extLst>
          </p:cNvPr>
          <p:cNvSpPr>
            <a:spLocks noGrp="1"/>
          </p:cNvSpPr>
          <p:nvPr>
            <p:ph type="title"/>
          </p:nvPr>
        </p:nvSpPr>
        <p:spPr>
          <a:xfrm>
            <a:off x="646111" y="452718"/>
            <a:ext cx="9404723" cy="487561"/>
          </a:xfrm>
        </p:spPr>
        <p:txBody>
          <a:bodyPr/>
          <a:lstStyle/>
          <a:p>
            <a:r>
              <a:rPr lang="en-US" sz="2000" dirty="0">
                <a:solidFill>
                  <a:srgbClr val="FFFF00"/>
                </a:solidFill>
              </a:rPr>
              <a:t>How did I implement the Gesture-based Authentication?</a:t>
            </a:r>
            <a:endParaRPr lang="en-CA" sz="2000" dirty="0">
              <a:solidFill>
                <a:srgbClr val="FFFF00"/>
              </a:solidFill>
            </a:endParaRPr>
          </a:p>
        </p:txBody>
      </p:sp>
      <p:sp>
        <p:nvSpPr>
          <p:cNvPr id="3" name="Content Placeholder 2">
            <a:extLst>
              <a:ext uri="{FF2B5EF4-FFF2-40B4-BE49-F238E27FC236}">
                <a16:creationId xmlns:a16="http://schemas.microsoft.com/office/drawing/2014/main" id="{B08D5B29-03BC-7FAC-ED90-D1C75BA1D929}"/>
              </a:ext>
            </a:extLst>
          </p:cNvPr>
          <p:cNvSpPr>
            <a:spLocks noGrp="1"/>
          </p:cNvSpPr>
          <p:nvPr>
            <p:ph idx="1"/>
          </p:nvPr>
        </p:nvSpPr>
        <p:spPr>
          <a:xfrm>
            <a:off x="1103313" y="2052918"/>
            <a:ext cx="4992688" cy="4195481"/>
          </a:xfrm>
        </p:spPr>
        <p:txBody>
          <a:bodyPr>
            <a:normAutofit fontScale="92500" lnSpcReduction="20000"/>
          </a:bodyPr>
          <a:lstStyle/>
          <a:p>
            <a:r>
              <a:rPr lang="en-US" sz="1600" dirty="0"/>
              <a:t>The </a:t>
            </a:r>
            <a:r>
              <a:rPr lang="en-US" sz="1600" dirty="0" err="1"/>
              <a:t>HandDetector</a:t>
            </a:r>
            <a:r>
              <a:rPr lang="en-US" sz="1600" dirty="0"/>
              <a:t> class from the </a:t>
            </a:r>
            <a:r>
              <a:rPr lang="en-US" sz="1600" dirty="0" err="1"/>
              <a:t>cvzone</a:t>
            </a:r>
            <a:r>
              <a:rPr lang="en-US" sz="1600" dirty="0"/>
              <a:t> library is used for hand tracking and gesture recognition.</a:t>
            </a:r>
          </a:p>
          <a:p>
            <a:r>
              <a:rPr lang="en-US" sz="1600" dirty="0"/>
              <a:t>The </a:t>
            </a:r>
            <a:r>
              <a:rPr lang="en-US" sz="1600" dirty="0" err="1"/>
              <a:t>input_gesture</a:t>
            </a:r>
            <a:r>
              <a:rPr lang="en-US" sz="1600" dirty="0"/>
              <a:t>() function records a user's gesture for authentication. The gesture is recorded as a dataset following the image to the right. The finger positions are then stored as a series of binary values, representing whether each finger is up or down.</a:t>
            </a:r>
          </a:p>
          <a:p>
            <a:r>
              <a:rPr lang="en-US" sz="1600" dirty="0"/>
              <a:t>This is stored in a list and then this list is then compared with a new list when the user tries to load a saved game.</a:t>
            </a:r>
          </a:p>
          <a:p>
            <a:endParaRPr lang="en-US" sz="1600" dirty="0"/>
          </a:p>
          <a:p>
            <a:r>
              <a:rPr lang="en-US" sz="1600" dirty="0"/>
              <a:t>The </a:t>
            </a:r>
            <a:r>
              <a:rPr lang="en-US" sz="1600" dirty="0" err="1"/>
              <a:t>gestureCheck</a:t>
            </a:r>
            <a:r>
              <a:rPr lang="en-US" sz="1600" dirty="0"/>
              <a:t>() function records a second gesture for verification.</a:t>
            </a:r>
          </a:p>
          <a:p>
            <a:r>
              <a:rPr lang="en-US" sz="1600" dirty="0"/>
              <a:t>The </a:t>
            </a:r>
            <a:r>
              <a:rPr lang="en-US" sz="1600" dirty="0" err="1"/>
              <a:t>compare_Input</a:t>
            </a:r>
            <a:r>
              <a:rPr lang="en-US" sz="1600" dirty="0"/>
              <a:t>() function compares the two recorded gestures for authentication</a:t>
            </a:r>
            <a:endParaRPr lang="en-CA" sz="1600" dirty="0"/>
          </a:p>
        </p:txBody>
      </p:sp>
      <p:sp>
        <p:nvSpPr>
          <p:cNvPr id="4" name="TextBox 3">
            <a:extLst>
              <a:ext uri="{FF2B5EF4-FFF2-40B4-BE49-F238E27FC236}">
                <a16:creationId xmlns:a16="http://schemas.microsoft.com/office/drawing/2014/main" id="{1D36D4D8-2C5C-85C4-CD80-E058CDF157DE}"/>
              </a:ext>
            </a:extLst>
          </p:cNvPr>
          <p:cNvSpPr txBox="1"/>
          <p:nvPr/>
        </p:nvSpPr>
        <p:spPr>
          <a:xfrm>
            <a:off x="6956635" y="3907597"/>
            <a:ext cx="4132052" cy="3108543"/>
          </a:xfrm>
          <a:prstGeom prst="rect">
            <a:avLst/>
          </a:prstGeom>
          <a:noFill/>
        </p:spPr>
        <p:txBody>
          <a:bodyPr wrap="square" rtlCol="0">
            <a:spAutoFit/>
          </a:bodyPr>
          <a:lstStyle/>
          <a:p>
            <a:r>
              <a:rPr lang="en-US" dirty="0"/>
              <a:t>Tools needed:</a:t>
            </a:r>
          </a:p>
          <a:p>
            <a:endParaRPr lang="en-US" dirty="0"/>
          </a:p>
          <a:p>
            <a:pPr marL="285750" indent="-285750">
              <a:buFont typeface="Arial" panose="020B0604020202020204" pitchFamily="34" charset="0"/>
              <a:buChar char="•"/>
            </a:pPr>
            <a:r>
              <a:rPr lang="en-US" sz="1600" dirty="0"/>
              <a:t>The </a:t>
            </a:r>
            <a:r>
              <a:rPr lang="en-US" sz="1600" dirty="0" err="1"/>
              <a:t>Snake_game_gesture_crypt_final</a:t>
            </a:r>
            <a:r>
              <a:rPr lang="en-US" sz="1600" dirty="0"/>
              <a:t> program which has the code for the gesture detection algorithm and a small snake game created for the purpose of having multiple players and different save </a:t>
            </a:r>
            <a:r>
              <a:rPr lang="en-US" sz="1600" dirty="0" err="1"/>
              <a:t>datas</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 PC/Laptop that has a webcam</a:t>
            </a:r>
          </a:p>
          <a:p>
            <a:endParaRPr lang="en-US" sz="1600" dirty="0"/>
          </a:p>
          <a:p>
            <a:endParaRPr lang="en-CA" sz="1600" dirty="0"/>
          </a:p>
        </p:txBody>
      </p:sp>
      <p:pic>
        <p:nvPicPr>
          <p:cNvPr id="7" name="Picture 6">
            <a:extLst>
              <a:ext uri="{FF2B5EF4-FFF2-40B4-BE49-F238E27FC236}">
                <a16:creationId xmlns:a16="http://schemas.microsoft.com/office/drawing/2014/main" id="{58D86D47-ADAE-FBEF-A12D-CECBD4602ACC}"/>
              </a:ext>
            </a:extLst>
          </p:cNvPr>
          <p:cNvPicPr>
            <a:picLocks noChangeAspect="1"/>
          </p:cNvPicPr>
          <p:nvPr/>
        </p:nvPicPr>
        <p:blipFill>
          <a:blip r:embed="rId2"/>
          <a:stretch>
            <a:fillRect/>
          </a:stretch>
        </p:blipFill>
        <p:spPr>
          <a:xfrm>
            <a:off x="6254829" y="1853248"/>
            <a:ext cx="5669751" cy="1976880"/>
          </a:xfrm>
          <a:prstGeom prst="rect">
            <a:avLst/>
          </a:prstGeom>
        </p:spPr>
      </p:pic>
      <p:sp>
        <p:nvSpPr>
          <p:cNvPr id="8" name="TextBox 7">
            <a:extLst>
              <a:ext uri="{FF2B5EF4-FFF2-40B4-BE49-F238E27FC236}">
                <a16:creationId xmlns:a16="http://schemas.microsoft.com/office/drawing/2014/main" id="{5BB837B1-1146-6BD4-3156-77D2F5096ACC}"/>
              </a:ext>
            </a:extLst>
          </p:cNvPr>
          <p:cNvSpPr txBox="1"/>
          <p:nvPr/>
        </p:nvSpPr>
        <p:spPr>
          <a:xfrm>
            <a:off x="646111" y="940279"/>
            <a:ext cx="5449889" cy="738664"/>
          </a:xfrm>
          <a:prstGeom prst="rect">
            <a:avLst/>
          </a:prstGeom>
          <a:noFill/>
        </p:spPr>
        <p:txBody>
          <a:bodyPr wrap="square" rtlCol="0">
            <a:spAutoFit/>
          </a:bodyPr>
          <a:lstStyle/>
          <a:p>
            <a:r>
              <a:rPr lang="en-US" sz="1400" dirty="0"/>
              <a:t>Multiple functions were used and I had to create the snake game from scratch. But the main functions used to implement the authentication part are:</a:t>
            </a:r>
            <a:endParaRPr lang="en-CA" sz="1400" dirty="0"/>
          </a:p>
        </p:txBody>
      </p:sp>
    </p:spTree>
    <p:extLst>
      <p:ext uri="{BB962C8B-B14F-4D97-AF65-F5344CB8AC3E}">
        <p14:creationId xmlns:p14="http://schemas.microsoft.com/office/powerpoint/2010/main" val="1635422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F41D3-3C19-D27D-1A82-D7680230FFFD}"/>
              </a:ext>
            </a:extLst>
          </p:cNvPr>
          <p:cNvSpPr>
            <a:spLocks noGrp="1"/>
          </p:cNvSpPr>
          <p:nvPr>
            <p:ph type="title"/>
          </p:nvPr>
        </p:nvSpPr>
        <p:spPr/>
        <p:txBody>
          <a:bodyPr/>
          <a:lstStyle/>
          <a:p>
            <a:r>
              <a:rPr lang="en-US" dirty="0"/>
              <a:t>Process</a:t>
            </a:r>
            <a:endParaRPr lang="en-CA" dirty="0"/>
          </a:p>
        </p:txBody>
      </p:sp>
      <p:sp>
        <p:nvSpPr>
          <p:cNvPr id="3" name="Content Placeholder 2">
            <a:extLst>
              <a:ext uri="{FF2B5EF4-FFF2-40B4-BE49-F238E27FC236}">
                <a16:creationId xmlns:a16="http://schemas.microsoft.com/office/drawing/2014/main" id="{3C4C1697-5F3E-6A85-CAF2-B3D47BC630B3}"/>
              </a:ext>
            </a:extLst>
          </p:cNvPr>
          <p:cNvSpPr>
            <a:spLocks noGrp="1"/>
          </p:cNvSpPr>
          <p:nvPr>
            <p:ph idx="1"/>
          </p:nvPr>
        </p:nvSpPr>
        <p:spPr/>
        <p:txBody>
          <a:bodyPr/>
          <a:lstStyle/>
          <a:p>
            <a:pPr marL="0" indent="0">
              <a:buNone/>
            </a:pPr>
            <a:r>
              <a:rPr lang="en-US" dirty="0"/>
              <a:t> Gesture Recording:</a:t>
            </a:r>
          </a:p>
          <a:p>
            <a:r>
              <a:rPr lang="en-US" dirty="0"/>
              <a:t>The </a:t>
            </a:r>
            <a:r>
              <a:rPr lang="en-US" dirty="0" err="1"/>
              <a:t>input_gesture</a:t>
            </a:r>
            <a:r>
              <a:rPr lang="en-US" dirty="0"/>
              <a:t>() function initiates the camera, capturing hand movements for a specified duration (5 seconds).</a:t>
            </a:r>
          </a:p>
          <a:p>
            <a:r>
              <a:rPr lang="en-US" dirty="0"/>
              <a:t>It uses the </a:t>
            </a:r>
            <a:r>
              <a:rPr lang="en-US" dirty="0" err="1"/>
              <a:t>HandDetector</a:t>
            </a:r>
            <a:r>
              <a:rPr lang="en-US" dirty="0"/>
              <a:t> class to find hands in the camera feed and retrieve finger positions. (up or down)</a:t>
            </a:r>
          </a:p>
          <a:p>
            <a:r>
              <a:rPr lang="en-US" dirty="0"/>
              <a:t>The finger positions are then stored as a series of binary values, representing whether each finger is up or down.</a:t>
            </a:r>
          </a:p>
          <a:p>
            <a:r>
              <a:rPr lang="en-US" dirty="0"/>
              <a:t>The resulting data, representing the recorded gesture, is returned.</a:t>
            </a:r>
            <a:endParaRPr lang="en-CA" dirty="0"/>
          </a:p>
        </p:txBody>
      </p:sp>
    </p:spTree>
    <p:extLst>
      <p:ext uri="{BB962C8B-B14F-4D97-AF65-F5344CB8AC3E}">
        <p14:creationId xmlns:p14="http://schemas.microsoft.com/office/powerpoint/2010/main" val="449867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3809-1E44-6E53-E18F-570C01C332B5}"/>
              </a:ext>
            </a:extLst>
          </p:cNvPr>
          <p:cNvSpPr>
            <a:spLocks noGrp="1"/>
          </p:cNvSpPr>
          <p:nvPr>
            <p:ph type="title"/>
          </p:nvPr>
        </p:nvSpPr>
        <p:spPr/>
        <p:txBody>
          <a:bodyPr/>
          <a:lstStyle/>
          <a:p>
            <a:r>
              <a:rPr lang="en-US" dirty="0"/>
              <a:t>Testing</a:t>
            </a:r>
            <a:endParaRPr lang="en-CA" dirty="0"/>
          </a:p>
        </p:txBody>
      </p:sp>
      <p:pic>
        <p:nvPicPr>
          <p:cNvPr id="6" name="Content Placeholder 5">
            <a:extLst>
              <a:ext uri="{FF2B5EF4-FFF2-40B4-BE49-F238E27FC236}">
                <a16:creationId xmlns:a16="http://schemas.microsoft.com/office/drawing/2014/main" id="{D3CAB042-0F70-2E0C-E787-2EC45F061BD0}"/>
              </a:ext>
            </a:extLst>
          </p:cNvPr>
          <p:cNvPicPr>
            <a:picLocks noGrp="1" noChangeAspect="1"/>
          </p:cNvPicPr>
          <p:nvPr>
            <p:ph sz="half" idx="2"/>
          </p:nvPr>
        </p:nvPicPr>
        <p:blipFill>
          <a:blip r:embed="rId2"/>
          <a:stretch>
            <a:fillRect/>
          </a:stretch>
        </p:blipFill>
        <p:spPr>
          <a:xfrm>
            <a:off x="4577202" y="1570200"/>
            <a:ext cx="3510495" cy="3440751"/>
          </a:xfrm>
          <a:prstGeom prst="rect">
            <a:avLst/>
          </a:prstGeom>
        </p:spPr>
      </p:pic>
      <p:pic>
        <p:nvPicPr>
          <p:cNvPr id="5" name="Content Placeholder 4" descr="A person with his thumb up&#10;&#10;Description automatically generated">
            <a:extLst>
              <a:ext uri="{FF2B5EF4-FFF2-40B4-BE49-F238E27FC236}">
                <a16:creationId xmlns:a16="http://schemas.microsoft.com/office/drawing/2014/main" id="{9ECE5425-F3DB-63DA-E2E2-572A15F1E9AC}"/>
              </a:ext>
            </a:extLst>
          </p:cNvPr>
          <p:cNvPicPr>
            <a:picLocks noGrp="1" noChangeAspect="1"/>
          </p:cNvPicPr>
          <p:nvPr>
            <p:ph sz="half" idx="1"/>
          </p:nvPr>
        </p:nvPicPr>
        <p:blipFill>
          <a:blip r:embed="rId3"/>
          <a:stretch>
            <a:fillRect/>
          </a:stretch>
        </p:blipFill>
        <p:spPr>
          <a:xfrm>
            <a:off x="1080100" y="1549008"/>
            <a:ext cx="3379933" cy="3455745"/>
          </a:xfrm>
          <a:prstGeom prst="rect">
            <a:avLst/>
          </a:prstGeom>
        </p:spPr>
      </p:pic>
      <p:pic>
        <p:nvPicPr>
          <p:cNvPr id="9" name="Picture 8">
            <a:extLst>
              <a:ext uri="{FF2B5EF4-FFF2-40B4-BE49-F238E27FC236}">
                <a16:creationId xmlns:a16="http://schemas.microsoft.com/office/drawing/2014/main" id="{2A9EE458-714A-CCA0-8C1B-A2928A94446E}"/>
              </a:ext>
            </a:extLst>
          </p:cNvPr>
          <p:cNvPicPr>
            <a:picLocks noChangeAspect="1"/>
          </p:cNvPicPr>
          <p:nvPr/>
        </p:nvPicPr>
        <p:blipFill>
          <a:blip r:embed="rId4"/>
          <a:stretch>
            <a:fillRect/>
          </a:stretch>
        </p:blipFill>
        <p:spPr>
          <a:xfrm>
            <a:off x="1269222" y="5058096"/>
            <a:ext cx="6224555" cy="1390008"/>
          </a:xfrm>
          <a:prstGeom prst="rect">
            <a:avLst/>
          </a:prstGeom>
        </p:spPr>
      </p:pic>
      <p:sp>
        <p:nvSpPr>
          <p:cNvPr id="10" name="TextBox 9">
            <a:extLst>
              <a:ext uri="{FF2B5EF4-FFF2-40B4-BE49-F238E27FC236}">
                <a16:creationId xmlns:a16="http://schemas.microsoft.com/office/drawing/2014/main" id="{3B7A519E-0666-0A90-A517-8EDAE032095B}"/>
              </a:ext>
            </a:extLst>
          </p:cNvPr>
          <p:cNvSpPr txBox="1"/>
          <p:nvPr/>
        </p:nvSpPr>
        <p:spPr>
          <a:xfrm>
            <a:off x="8281455" y="1549008"/>
            <a:ext cx="3689721" cy="5316327"/>
          </a:xfrm>
          <a:prstGeom prst="rect">
            <a:avLst/>
          </a:prstGeom>
          <a:noFill/>
        </p:spPr>
        <p:txBody>
          <a:bodyPr wrap="square" rtlCol="0">
            <a:spAutoFit/>
          </a:bodyPr>
          <a:lstStyle/>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During the testing period of this whole algorithm, I had a few runs, where false negatives have occurred when I tried the same Gestures for identification. False positives also occurred when I made different gestures or if I moved my hand a lot during the 4-5 seconds timeframe where the program records the gestures. </a:t>
            </a:r>
            <a:endParaRPr lang="en-CA"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CA" sz="1800" kern="100" dirty="0">
                <a:effectLst/>
                <a:latin typeface="Calibri" panose="020F0502020204030204" pitchFamily="34" charset="0"/>
                <a:ea typeface="Calibri" panose="020F0502020204030204" pitchFamily="34" charset="0"/>
                <a:cs typeface="Times New Roman" panose="02020603050405020304" pitchFamily="18" charset="0"/>
              </a:rPr>
              <a:t>The first picture below is the predetermined gesture that I used to authenticate my profile. The second picture is the same gesture that I used and that generated a false negative.</a:t>
            </a:r>
            <a:endParaRPr lang="en-CA" sz="16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 </a:t>
            </a:r>
            <a:endParaRPr lang="en-CA" dirty="0"/>
          </a:p>
        </p:txBody>
      </p:sp>
    </p:spTree>
    <p:extLst>
      <p:ext uri="{BB962C8B-B14F-4D97-AF65-F5344CB8AC3E}">
        <p14:creationId xmlns:p14="http://schemas.microsoft.com/office/powerpoint/2010/main" val="1841043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380FD-E766-2DC0-08AE-F663880F3FBE}"/>
              </a:ext>
            </a:extLst>
          </p:cNvPr>
          <p:cNvSpPr>
            <a:spLocks noGrp="1"/>
          </p:cNvSpPr>
          <p:nvPr>
            <p:ph type="title"/>
          </p:nvPr>
        </p:nvSpPr>
        <p:spPr/>
        <p:txBody>
          <a:bodyPr/>
          <a:lstStyle/>
          <a:p>
            <a:r>
              <a:rPr lang="en-US" dirty="0"/>
              <a:t>Testing</a:t>
            </a:r>
            <a:endParaRPr lang="en-CA" dirty="0"/>
          </a:p>
        </p:txBody>
      </p:sp>
      <p:sp>
        <p:nvSpPr>
          <p:cNvPr id="3" name="Text Placeholder 2">
            <a:extLst>
              <a:ext uri="{FF2B5EF4-FFF2-40B4-BE49-F238E27FC236}">
                <a16:creationId xmlns:a16="http://schemas.microsoft.com/office/drawing/2014/main" id="{D4232FE5-C435-CB95-AC34-264B53B1BE6B}"/>
              </a:ext>
            </a:extLst>
          </p:cNvPr>
          <p:cNvSpPr>
            <a:spLocks noGrp="1"/>
          </p:cNvSpPr>
          <p:nvPr>
            <p:ph type="body" idx="1"/>
          </p:nvPr>
        </p:nvSpPr>
        <p:spPr/>
        <p:txBody>
          <a:bodyPr/>
          <a:lstStyle/>
          <a:p>
            <a:r>
              <a:rPr lang="en-US" sz="1400" dirty="0"/>
              <a:t>Setting up the gesture</a:t>
            </a:r>
            <a:endParaRPr lang="en-CA" sz="1400" dirty="0"/>
          </a:p>
        </p:txBody>
      </p:sp>
      <p:pic>
        <p:nvPicPr>
          <p:cNvPr id="12" name="Picture Placeholder 11">
            <a:extLst>
              <a:ext uri="{FF2B5EF4-FFF2-40B4-BE49-F238E27FC236}">
                <a16:creationId xmlns:a16="http://schemas.microsoft.com/office/drawing/2014/main" id="{9038EF46-46BD-27BB-6F3A-D2B20C11AD34}"/>
              </a:ext>
            </a:extLst>
          </p:cNvPr>
          <p:cNvPicPr>
            <a:picLocks noGrp="1" noChangeAspect="1"/>
          </p:cNvPicPr>
          <p:nvPr>
            <p:ph type="pic" idx="15"/>
          </p:nvPr>
        </p:nvPicPr>
        <p:blipFill>
          <a:blip r:embed="rId2"/>
          <a:srcRect t="17351" b="17351"/>
          <a:stretch>
            <a:fillRect/>
          </a:stretch>
        </p:blipFill>
        <p:spPr>
          <a:xfrm>
            <a:off x="652463" y="1853249"/>
            <a:ext cx="2940050" cy="2397700"/>
          </a:xfrm>
          <a:prstGeom prst="rect">
            <a:avLst/>
          </a:prstGeom>
        </p:spPr>
      </p:pic>
      <p:sp>
        <p:nvSpPr>
          <p:cNvPr id="5" name="Text Placeholder 4">
            <a:extLst>
              <a:ext uri="{FF2B5EF4-FFF2-40B4-BE49-F238E27FC236}">
                <a16:creationId xmlns:a16="http://schemas.microsoft.com/office/drawing/2014/main" id="{2AD7A1CE-F3B3-8A1F-8AD3-6A27D6FB3515}"/>
              </a:ext>
            </a:extLst>
          </p:cNvPr>
          <p:cNvSpPr>
            <a:spLocks noGrp="1"/>
          </p:cNvSpPr>
          <p:nvPr>
            <p:ph type="body" sz="half" idx="18"/>
          </p:nvPr>
        </p:nvSpPr>
        <p:spPr>
          <a:xfrm>
            <a:off x="652463" y="4827211"/>
            <a:ext cx="2940050" cy="1211280"/>
          </a:xfrm>
        </p:spPr>
        <p:txBody>
          <a:bodyPr>
            <a:noAutofit/>
          </a:bodyPr>
          <a:lstStyle/>
          <a:p>
            <a:r>
              <a:rPr lang="en-US" sz="1200" dirty="0"/>
              <a:t>When you run the program, a pop up will appear and ask you to hold a Gesture for authentication after you select a player profile</a:t>
            </a:r>
            <a:endParaRPr lang="en-CA" sz="1200" dirty="0"/>
          </a:p>
        </p:txBody>
      </p:sp>
      <p:sp>
        <p:nvSpPr>
          <p:cNvPr id="6" name="Text Placeholder 5">
            <a:extLst>
              <a:ext uri="{FF2B5EF4-FFF2-40B4-BE49-F238E27FC236}">
                <a16:creationId xmlns:a16="http://schemas.microsoft.com/office/drawing/2014/main" id="{100029C3-0A59-6F09-6380-EA808A867E53}"/>
              </a:ext>
            </a:extLst>
          </p:cNvPr>
          <p:cNvSpPr>
            <a:spLocks noGrp="1"/>
          </p:cNvSpPr>
          <p:nvPr>
            <p:ph type="body" sz="quarter" idx="3"/>
          </p:nvPr>
        </p:nvSpPr>
        <p:spPr/>
        <p:txBody>
          <a:bodyPr/>
          <a:lstStyle/>
          <a:p>
            <a:r>
              <a:rPr lang="en-US" dirty="0"/>
              <a:t>Save/load games</a:t>
            </a:r>
            <a:endParaRPr lang="en-CA" dirty="0"/>
          </a:p>
        </p:txBody>
      </p:sp>
      <p:pic>
        <p:nvPicPr>
          <p:cNvPr id="13" name="Picture Placeholder 12">
            <a:extLst>
              <a:ext uri="{FF2B5EF4-FFF2-40B4-BE49-F238E27FC236}">
                <a16:creationId xmlns:a16="http://schemas.microsoft.com/office/drawing/2014/main" id="{CD867FDC-AA03-2411-84A5-4CD3D3C2D5B9}"/>
              </a:ext>
            </a:extLst>
          </p:cNvPr>
          <p:cNvPicPr>
            <a:picLocks noGrp="1" noChangeAspect="1"/>
          </p:cNvPicPr>
          <p:nvPr>
            <p:ph type="pic" idx="21"/>
          </p:nvPr>
        </p:nvPicPr>
        <p:blipFill>
          <a:blip r:embed="rId3"/>
          <a:srcRect t="10358" b="10358"/>
          <a:stretch>
            <a:fillRect/>
          </a:stretch>
        </p:blipFill>
        <p:spPr>
          <a:xfrm>
            <a:off x="3889374" y="1853248"/>
            <a:ext cx="2930525" cy="1880552"/>
          </a:xfrm>
          <a:prstGeom prst="rect">
            <a:avLst/>
          </a:prstGeom>
        </p:spPr>
      </p:pic>
      <p:sp>
        <p:nvSpPr>
          <p:cNvPr id="8" name="Text Placeholder 7">
            <a:extLst>
              <a:ext uri="{FF2B5EF4-FFF2-40B4-BE49-F238E27FC236}">
                <a16:creationId xmlns:a16="http://schemas.microsoft.com/office/drawing/2014/main" id="{D45E0A78-C229-DBF2-944C-D0B2ADE5342F}"/>
              </a:ext>
            </a:extLst>
          </p:cNvPr>
          <p:cNvSpPr>
            <a:spLocks noGrp="1"/>
          </p:cNvSpPr>
          <p:nvPr>
            <p:ph type="body" sz="half" idx="19"/>
          </p:nvPr>
        </p:nvSpPr>
        <p:spPr/>
        <p:txBody>
          <a:bodyPr>
            <a:noAutofit/>
          </a:bodyPr>
          <a:lstStyle/>
          <a:p>
            <a:r>
              <a:rPr lang="en-US" sz="1200" dirty="0"/>
              <a:t>Each time you reach a score that is a multiple of 10, the program will ask you if you want to save your current game state.</a:t>
            </a:r>
            <a:endParaRPr lang="en-CA" sz="1200" dirty="0"/>
          </a:p>
        </p:txBody>
      </p:sp>
      <p:sp>
        <p:nvSpPr>
          <p:cNvPr id="9" name="Text Placeholder 8">
            <a:extLst>
              <a:ext uri="{FF2B5EF4-FFF2-40B4-BE49-F238E27FC236}">
                <a16:creationId xmlns:a16="http://schemas.microsoft.com/office/drawing/2014/main" id="{0F60AF72-677F-7907-4542-A563BB7D24EC}"/>
              </a:ext>
            </a:extLst>
          </p:cNvPr>
          <p:cNvSpPr>
            <a:spLocks noGrp="1"/>
          </p:cNvSpPr>
          <p:nvPr>
            <p:ph type="body" sz="quarter" idx="13"/>
          </p:nvPr>
        </p:nvSpPr>
        <p:spPr/>
        <p:txBody>
          <a:bodyPr/>
          <a:lstStyle/>
          <a:p>
            <a:r>
              <a:rPr lang="en-US" dirty="0"/>
              <a:t>Resume playing</a:t>
            </a:r>
            <a:endParaRPr lang="en-CA" dirty="0"/>
          </a:p>
        </p:txBody>
      </p:sp>
      <p:pic>
        <p:nvPicPr>
          <p:cNvPr id="16" name="Picture Placeholder 15">
            <a:extLst>
              <a:ext uri="{FF2B5EF4-FFF2-40B4-BE49-F238E27FC236}">
                <a16:creationId xmlns:a16="http://schemas.microsoft.com/office/drawing/2014/main" id="{8F003EFD-F003-DB66-263E-622D4D2283AB}"/>
              </a:ext>
            </a:extLst>
          </p:cNvPr>
          <p:cNvPicPr>
            <a:picLocks noGrp="1" noChangeAspect="1"/>
          </p:cNvPicPr>
          <p:nvPr>
            <p:ph type="pic" idx="22"/>
          </p:nvPr>
        </p:nvPicPr>
        <p:blipFill>
          <a:blip r:embed="rId4"/>
          <a:srcRect t="19982" b="19982"/>
          <a:stretch>
            <a:fillRect/>
          </a:stretch>
        </p:blipFill>
        <p:spPr>
          <a:xfrm>
            <a:off x="7124699" y="1692651"/>
            <a:ext cx="2932113" cy="2397700"/>
          </a:xfrm>
          <a:prstGeom prst="rect">
            <a:avLst/>
          </a:prstGeom>
        </p:spPr>
      </p:pic>
      <p:sp>
        <p:nvSpPr>
          <p:cNvPr id="11" name="Text Placeholder 10">
            <a:extLst>
              <a:ext uri="{FF2B5EF4-FFF2-40B4-BE49-F238E27FC236}">
                <a16:creationId xmlns:a16="http://schemas.microsoft.com/office/drawing/2014/main" id="{A36D6CA8-2D69-2A68-BC5E-47D2EDC99676}"/>
              </a:ext>
            </a:extLst>
          </p:cNvPr>
          <p:cNvSpPr>
            <a:spLocks noGrp="1"/>
          </p:cNvSpPr>
          <p:nvPr>
            <p:ph type="body" sz="half" idx="20"/>
          </p:nvPr>
        </p:nvSpPr>
        <p:spPr/>
        <p:txBody>
          <a:bodyPr>
            <a:normAutofit fontScale="70000" lnSpcReduction="20000"/>
          </a:bodyPr>
          <a:lstStyle/>
          <a:p>
            <a:r>
              <a:rPr lang="en-US" dirty="0"/>
              <a:t>If the verification gesture matches your gesture set at the beginning, the game resumes where you last saved it as soon as you press w, a, s or d to control the snake.</a:t>
            </a:r>
            <a:endParaRPr lang="en-CA" dirty="0"/>
          </a:p>
        </p:txBody>
      </p:sp>
    </p:spTree>
    <p:extLst>
      <p:ext uri="{BB962C8B-B14F-4D97-AF65-F5344CB8AC3E}">
        <p14:creationId xmlns:p14="http://schemas.microsoft.com/office/powerpoint/2010/main" val="2106398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D9C8-6884-7A49-3DAF-FB0552760411}"/>
              </a:ext>
            </a:extLst>
          </p:cNvPr>
          <p:cNvSpPr>
            <a:spLocks noGrp="1"/>
          </p:cNvSpPr>
          <p:nvPr>
            <p:ph type="title"/>
          </p:nvPr>
        </p:nvSpPr>
        <p:spPr>
          <a:xfrm>
            <a:off x="646111" y="452718"/>
            <a:ext cx="9404723" cy="798112"/>
          </a:xfrm>
        </p:spPr>
        <p:txBody>
          <a:bodyPr/>
          <a:lstStyle/>
          <a:p>
            <a:r>
              <a:rPr lang="en-US" dirty="0"/>
              <a:t>Observations</a:t>
            </a:r>
            <a:endParaRPr lang="en-CA" dirty="0"/>
          </a:p>
        </p:txBody>
      </p:sp>
      <p:sp>
        <p:nvSpPr>
          <p:cNvPr id="3" name="Content Placeholder 2">
            <a:extLst>
              <a:ext uri="{FF2B5EF4-FFF2-40B4-BE49-F238E27FC236}">
                <a16:creationId xmlns:a16="http://schemas.microsoft.com/office/drawing/2014/main" id="{2AED72EA-BDF7-8FE5-7B5A-B46289ED7224}"/>
              </a:ext>
            </a:extLst>
          </p:cNvPr>
          <p:cNvSpPr>
            <a:spLocks noGrp="1"/>
          </p:cNvSpPr>
          <p:nvPr>
            <p:ph idx="1"/>
          </p:nvPr>
        </p:nvSpPr>
        <p:spPr>
          <a:xfrm>
            <a:off x="1103312" y="2052918"/>
            <a:ext cx="8946541" cy="4244365"/>
          </a:xfrm>
        </p:spPr>
        <p:txBody>
          <a:bodyPr>
            <a:normAutofit fontScale="92500" lnSpcReduction="20000"/>
          </a:bodyPr>
          <a:lstStyle/>
          <a:p>
            <a:pPr marL="0" indent="0">
              <a:buNone/>
            </a:pPr>
            <a:r>
              <a:rPr lang="en-US" sz="1600" dirty="0"/>
              <a:t>Shortcomings:</a:t>
            </a:r>
          </a:p>
          <a:p>
            <a:pPr marL="0" indent="0">
              <a:buNone/>
            </a:pPr>
            <a:r>
              <a:rPr lang="en-US" sz="1600" dirty="0"/>
              <a:t>The game has no ending goal. (No target score to win)</a:t>
            </a:r>
          </a:p>
          <a:p>
            <a:pPr marL="0" indent="0">
              <a:buNone/>
            </a:pPr>
            <a:r>
              <a:rPr lang="en-US" sz="1600" dirty="0"/>
              <a:t>The game closes if the gestures do not match when you try to load the game.</a:t>
            </a:r>
          </a:p>
          <a:p>
            <a:pPr marL="0" indent="0">
              <a:buNone/>
            </a:pPr>
            <a:endParaRPr lang="en-US" sz="1600" dirty="0"/>
          </a:p>
          <a:p>
            <a:pPr marL="0" indent="0">
              <a:buNone/>
            </a:pPr>
            <a:r>
              <a:rPr lang="en-US" sz="1600" dirty="0"/>
              <a:t>Advantages:</a:t>
            </a:r>
          </a:p>
          <a:p>
            <a:r>
              <a:rPr lang="en-US" sz="1600" dirty="0"/>
              <a:t>Save/load mechanism allows users to continue their game from the last saved state.</a:t>
            </a:r>
          </a:p>
          <a:p>
            <a:r>
              <a:rPr lang="en-US" sz="1600" dirty="0"/>
              <a:t>The snake game provides a classic gaming experience and everybody knows how to play the game.</a:t>
            </a:r>
          </a:p>
          <a:p>
            <a:r>
              <a:rPr lang="en-US" sz="1600" dirty="0"/>
              <a:t>Code can be modified to accept two handed gestures.</a:t>
            </a:r>
          </a:p>
          <a:p>
            <a:endParaRPr lang="en-US" sz="1600" dirty="0"/>
          </a:p>
          <a:p>
            <a:pPr marL="0" indent="0">
              <a:buNone/>
            </a:pPr>
            <a:r>
              <a:rPr lang="en-US" sz="1600" dirty="0"/>
              <a:t>Disadvantages:</a:t>
            </a:r>
          </a:p>
          <a:p>
            <a:r>
              <a:rPr lang="en-US" sz="1600" dirty="0"/>
              <a:t>The gesture-based authentication process has a fixed time limit (5 seconds), which might be challenging for users.</a:t>
            </a:r>
          </a:p>
          <a:p>
            <a:r>
              <a:rPr lang="en-US" sz="1600" dirty="0"/>
              <a:t>The program take a bit of time to run as can be improved to increase efficiency</a:t>
            </a:r>
            <a:endParaRPr lang="en-CA" sz="1600" dirty="0"/>
          </a:p>
        </p:txBody>
      </p:sp>
    </p:spTree>
    <p:extLst>
      <p:ext uri="{BB962C8B-B14F-4D97-AF65-F5344CB8AC3E}">
        <p14:creationId xmlns:p14="http://schemas.microsoft.com/office/powerpoint/2010/main" val="582306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AC9E-A33B-46E0-8FA1-C1E7B73CB339}"/>
              </a:ext>
            </a:extLst>
          </p:cNvPr>
          <p:cNvSpPr>
            <a:spLocks noGrp="1"/>
          </p:cNvSpPr>
          <p:nvPr>
            <p:ph type="title"/>
          </p:nvPr>
        </p:nvSpPr>
        <p:spPr/>
        <p:txBody>
          <a:bodyPr/>
          <a:lstStyle/>
          <a:p>
            <a:r>
              <a:rPr lang="en-US" dirty="0"/>
              <a:t>Thank you for your time!</a:t>
            </a:r>
            <a:endParaRPr lang="en-CA" dirty="0"/>
          </a:p>
        </p:txBody>
      </p:sp>
      <p:sp>
        <p:nvSpPr>
          <p:cNvPr id="3" name="Text Placeholder 2">
            <a:extLst>
              <a:ext uri="{FF2B5EF4-FFF2-40B4-BE49-F238E27FC236}">
                <a16:creationId xmlns:a16="http://schemas.microsoft.com/office/drawing/2014/main" id="{566DF82F-0832-8CCD-FC27-FE7E989DB1AB}"/>
              </a:ext>
            </a:extLst>
          </p:cNvPr>
          <p:cNvSpPr>
            <a:spLocks noGrp="1"/>
          </p:cNvSpPr>
          <p:nvPr>
            <p:ph type="body" idx="1"/>
          </p:nvPr>
        </p:nvSpPr>
        <p:spPr/>
        <p:txBody>
          <a:bodyPr/>
          <a:lstStyle/>
          <a:p>
            <a:r>
              <a:rPr lang="en-US" dirty="0"/>
              <a:t>By Emerit Beemul</a:t>
            </a:r>
            <a:endParaRPr lang="en-CA" dirty="0"/>
          </a:p>
        </p:txBody>
      </p:sp>
    </p:spTree>
    <p:extLst>
      <p:ext uri="{BB962C8B-B14F-4D97-AF65-F5344CB8AC3E}">
        <p14:creationId xmlns:p14="http://schemas.microsoft.com/office/powerpoint/2010/main" val="23361067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478</TotalTime>
  <Words>955</Words>
  <Application>Microsoft Office PowerPoint</Application>
  <PresentationFormat>Widescreen</PresentationFormat>
  <Paragraphs>67</Paragraphs>
  <Slides>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Aptos</vt:lpstr>
      <vt:lpstr>Arial</vt:lpstr>
      <vt:lpstr>Calibri</vt:lpstr>
      <vt:lpstr>Century Gothic</vt:lpstr>
      <vt:lpstr>gg sans</vt:lpstr>
      <vt:lpstr>Wingdings 3</vt:lpstr>
      <vt:lpstr>Ion</vt:lpstr>
      <vt:lpstr>PROJECT</vt:lpstr>
      <vt:lpstr>What is Gesture Based Cryptography</vt:lpstr>
      <vt:lpstr>Research</vt:lpstr>
      <vt:lpstr>How did I implement the Gesture-based Authentication?</vt:lpstr>
      <vt:lpstr>Process</vt:lpstr>
      <vt:lpstr>Testing</vt:lpstr>
      <vt:lpstr>Testing</vt:lpstr>
      <vt:lpstr>Observations</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3301- PROJECT</dc:title>
  <dc:creator>Beemul Emerit</dc:creator>
  <cp:lastModifiedBy>Beemul Emerit</cp:lastModifiedBy>
  <cp:revision>4</cp:revision>
  <dcterms:created xsi:type="dcterms:W3CDTF">2023-12-05T07:00:23Z</dcterms:created>
  <dcterms:modified xsi:type="dcterms:W3CDTF">2024-06-21T16:45:13Z</dcterms:modified>
</cp:coreProperties>
</file>